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840"/>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11/25/20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11/25/20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52A3D-9602-874C-A35A-074D98745068}"/>
              </a:ext>
            </a:extLst>
          </p:cNvPr>
          <p:cNvSpPr>
            <a:spLocks noGrp="1"/>
          </p:cNvSpPr>
          <p:nvPr>
            <p:ph type="ctrTitle"/>
          </p:nvPr>
        </p:nvSpPr>
        <p:spPr/>
        <p:txBody>
          <a:bodyPr>
            <a:normAutofit/>
          </a:bodyPr>
          <a:lstStyle/>
          <a:p>
            <a:pPr algn="ctr"/>
            <a:br>
              <a:rPr lang="en-EG" sz="4000" dirty="0"/>
            </a:br>
            <a:r>
              <a:rPr lang="en-US" sz="4000" b="1" dirty="0"/>
              <a:t>Analyzing the Financial System</a:t>
            </a:r>
            <a:br>
              <a:rPr lang="en-EG" sz="4000" dirty="0"/>
            </a:br>
            <a:endParaRPr lang="en-EG" sz="4000" dirty="0"/>
          </a:p>
        </p:txBody>
      </p:sp>
      <p:sp>
        <p:nvSpPr>
          <p:cNvPr id="3" name="Subtitle 2">
            <a:extLst>
              <a:ext uri="{FF2B5EF4-FFF2-40B4-BE49-F238E27FC236}">
                <a16:creationId xmlns:a16="http://schemas.microsoft.com/office/drawing/2014/main" id="{203468BB-3386-6346-8DC9-73BDFC8D62E8}"/>
              </a:ext>
            </a:extLst>
          </p:cNvPr>
          <p:cNvSpPr>
            <a:spLocks noGrp="1"/>
          </p:cNvSpPr>
          <p:nvPr>
            <p:ph type="subTitle" idx="1"/>
          </p:nvPr>
        </p:nvSpPr>
        <p:spPr/>
        <p:txBody>
          <a:bodyPr/>
          <a:lstStyle/>
          <a:p>
            <a:pPr algn="ctr"/>
            <a:r>
              <a:rPr lang="en-US" b="1" dirty="0"/>
              <a:t>Chapter Two</a:t>
            </a:r>
            <a:endParaRPr lang="en-EG" dirty="0"/>
          </a:p>
        </p:txBody>
      </p:sp>
    </p:spTree>
    <p:extLst>
      <p:ext uri="{BB962C8B-B14F-4D97-AF65-F5344CB8AC3E}">
        <p14:creationId xmlns:p14="http://schemas.microsoft.com/office/powerpoint/2010/main" val="1630184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DFDB-FAD6-4949-A787-E7706204A6DC}"/>
              </a:ext>
            </a:extLst>
          </p:cNvPr>
          <p:cNvSpPr>
            <a:spLocks noGrp="1"/>
          </p:cNvSpPr>
          <p:nvPr>
            <p:ph type="title"/>
          </p:nvPr>
        </p:nvSpPr>
        <p:spPr/>
        <p:txBody>
          <a:bodyPr/>
          <a:lstStyle/>
          <a:p>
            <a:r>
              <a:rPr lang="en-US" b="1" dirty="0"/>
              <a:t>2- Primary and Secondary Markets:</a:t>
            </a:r>
            <a:br>
              <a:rPr lang="en-EG" dirty="0"/>
            </a:br>
            <a:endParaRPr lang="en-EG" dirty="0"/>
          </a:p>
        </p:txBody>
      </p:sp>
      <p:sp>
        <p:nvSpPr>
          <p:cNvPr id="3" name="Content Placeholder 2">
            <a:extLst>
              <a:ext uri="{FF2B5EF4-FFF2-40B4-BE49-F238E27FC236}">
                <a16:creationId xmlns:a16="http://schemas.microsoft.com/office/drawing/2014/main" id="{0748C917-5BE9-584E-97FA-E35C78362D83}"/>
              </a:ext>
            </a:extLst>
          </p:cNvPr>
          <p:cNvSpPr>
            <a:spLocks noGrp="1"/>
          </p:cNvSpPr>
          <p:nvPr>
            <p:ph idx="1"/>
          </p:nvPr>
        </p:nvSpPr>
        <p:spPr/>
        <p:txBody>
          <a:bodyPr/>
          <a:lstStyle/>
          <a:p>
            <a:pPr marL="0" lvl="0" indent="0" algn="just">
              <a:buNone/>
            </a:pPr>
            <a:r>
              <a:rPr lang="en-US" dirty="0"/>
              <a:t>A </a:t>
            </a:r>
            <a:r>
              <a:rPr lang="en-US" b="1" dirty="0"/>
              <a:t>primary market </a:t>
            </a:r>
            <a:r>
              <a:rPr lang="en-US" dirty="0"/>
              <a:t>is a financial market in which new issues of a security, such as a bond or a stock, are sold to initial buyers by the corporation or government agency borrowing the funds. </a:t>
            </a:r>
            <a:endParaRPr lang="en-EG" dirty="0"/>
          </a:p>
          <a:p>
            <a:pPr marL="0" lvl="0" indent="0" algn="just">
              <a:buNone/>
            </a:pPr>
            <a:r>
              <a:rPr lang="en-US" dirty="0"/>
              <a:t>A </a:t>
            </a:r>
            <a:r>
              <a:rPr lang="en-US" b="1" dirty="0"/>
              <a:t>secondary market </a:t>
            </a:r>
            <a:r>
              <a:rPr lang="en-US" dirty="0"/>
              <a:t>is a financial market in which securities that have been previously issued (and are thus secondhand) can be resold.</a:t>
            </a:r>
            <a:endParaRPr lang="en-EG" dirty="0"/>
          </a:p>
          <a:p>
            <a:pPr algn="just"/>
            <a:endParaRPr lang="en-EG" dirty="0"/>
          </a:p>
        </p:txBody>
      </p:sp>
    </p:spTree>
    <p:extLst>
      <p:ext uri="{BB962C8B-B14F-4D97-AF65-F5344CB8AC3E}">
        <p14:creationId xmlns:p14="http://schemas.microsoft.com/office/powerpoint/2010/main" val="3442326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AA44-E601-B348-A76D-710F807C1964}"/>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C65A2F2B-2F23-D34E-B5CA-AAA1D3DAB430}"/>
              </a:ext>
            </a:extLst>
          </p:cNvPr>
          <p:cNvSpPr>
            <a:spLocks noGrp="1"/>
          </p:cNvSpPr>
          <p:nvPr>
            <p:ph idx="1"/>
          </p:nvPr>
        </p:nvSpPr>
        <p:spPr/>
        <p:txBody>
          <a:bodyPr/>
          <a:lstStyle/>
          <a:p>
            <a:pPr algn="just"/>
            <a:r>
              <a:rPr lang="en-US" dirty="0"/>
              <a:t>An important financial institution that assists in the initial sale of securities in the primary market is the </a:t>
            </a:r>
            <a:r>
              <a:rPr lang="en-US" b="1" dirty="0"/>
              <a:t>investment bank</a:t>
            </a:r>
            <a:r>
              <a:rPr lang="en-US" dirty="0"/>
              <a:t>. It does this by </a:t>
            </a:r>
            <a:r>
              <a:rPr lang="en-US" b="1" dirty="0"/>
              <a:t>underwriting </a:t>
            </a:r>
            <a:r>
              <a:rPr lang="en-US" dirty="0"/>
              <a:t>securities: It guarantees a price for a corporation’s securities and then sells them to the public.</a:t>
            </a:r>
            <a:endParaRPr lang="en-EG" dirty="0"/>
          </a:p>
          <a:p>
            <a:pPr algn="just"/>
            <a:r>
              <a:rPr lang="en-US" dirty="0"/>
              <a:t>Securities brokers and dealers are crucial to a well-functioning secondary market.</a:t>
            </a:r>
          </a:p>
          <a:p>
            <a:pPr lvl="0" algn="just">
              <a:buFont typeface="Wingdings" pitchFamily="2" charset="2"/>
              <a:buChar char="Ø"/>
            </a:pPr>
            <a:r>
              <a:rPr lang="en-US" b="1" dirty="0"/>
              <a:t>Brokers </a:t>
            </a:r>
            <a:r>
              <a:rPr lang="en-US" dirty="0"/>
              <a:t>are agents of investors who match buyers with sellers of securities;</a:t>
            </a:r>
            <a:endParaRPr lang="en-EG" dirty="0"/>
          </a:p>
          <a:p>
            <a:pPr lvl="0" algn="just">
              <a:buFont typeface="Wingdings" pitchFamily="2" charset="2"/>
              <a:buChar char="Ø"/>
            </a:pPr>
            <a:r>
              <a:rPr lang="en-US" b="1" dirty="0"/>
              <a:t>Dealers </a:t>
            </a:r>
            <a:r>
              <a:rPr lang="en-US" dirty="0"/>
              <a:t>link buyers and sellers by buying and selling securities at stated prices.</a:t>
            </a:r>
            <a:endParaRPr lang="en-EG" dirty="0"/>
          </a:p>
          <a:p>
            <a:pPr algn="just"/>
            <a:endParaRPr lang="en-EG" dirty="0"/>
          </a:p>
          <a:p>
            <a:pPr algn="just"/>
            <a:endParaRPr lang="en-EG" dirty="0"/>
          </a:p>
        </p:txBody>
      </p:sp>
    </p:spTree>
    <p:extLst>
      <p:ext uri="{BB962C8B-B14F-4D97-AF65-F5344CB8AC3E}">
        <p14:creationId xmlns:p14="http://schemas.microsoft.com/office/powerpoint/2010/main" val="755946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CF86-2932-9148-90DB-CFE8B6B1C231}"/>
              </a:ext>
            </a:extLst>
          </p:cNvPr>
          <p:cNvSpPr>
            <a:spLocks noGrp="1"/>
          </p:cNvSpPr>
          <p:nvPr>
            <p:ph type="title"/>
          </p:nvPr>
        </p:nvSpPr>
        <p:spPr/>
        <p:txBody>
          <a:bodyPr>
            <a:normAutofit fontScale="90000"/>
          </a:bodyPr>
          <a:lstStyle/>
          <a:p>
            <a:r>
              <a:rPr lang="en-EG" b="1" dirty="0"/>
              <a:t>3- </a:t>
            </a:r>
            <a:r>
              <a:rPr lang="en-US" b="1" dirty="0"/>
              <a:t>Exchanges and Over-the-Counter Markets</a:t>
            </a:r>
            <a:br>
              <a:rPr lang="en-EG" dirty="0"/>
            </a:br>
            <a:endParaRPr lang="en-EG" dirty="0"/>
          </a:p>
        </p:txBody>
      </p:sp>
      <p:sp>
        <p:nvSpPr>
          <p:cNvPr id="3" name="Content Placeholder 2">
            <a:extLst>
              <a:ext uri="{FF2B5EF4-FFF2-40B4-BE49-F238E27FC236}">
                <a16:creationId xmlns:a16="http://schemas.microsoft.com/office/drawing/2014/main" id="{6581DB5B-D9A4-2A4D-B2D7-A5E3E8E63317}"/>
              </a:ext>
            </a:extLst>
          </p:cNvPr>
          <p:cNvSpPr>
            <a:spLocks noGrp="1"/>
          </p:cNvSpPr>
          <p:nvPr>
            <p:ph idx="1"/>
          </p:nvPr>
        </p:nvSpPr>
        <p:spPr/>
        <p:txBody>
          <a:bodyPr/>
          <a:lstStyle/>
          <a:p>
            <a:pPr marL="0" indent="0" algn="just">
              <a:buNone/>
            </a:pPr>
            <a:r>
              <a:rPr lang="en-US" dirty="0"/>
              <a:t>Secondary markets can be organized in two ways. </a:t>
            </a:r>
          </a:p>
          <a:p>
            <a:pPr algn="just"/>
            <a:r>
              <a:rPr lang="en-US" dirty="0"/>
              <a:t>One is to organize </a:t>
            </a:r>
            <a:r>
              <a:rPr lang="en-US" b="1" dirty="0"/>
              <a:t>exchanges</a:t>
            </a:r>
            <a:r>
              <a:rPr lang="en-US" dirty="0"/>
              <a:t>, where buyers and sellers of securities </a:t>
            </a:r>
            <a:r>
              <a:rPr lang="en-US" b="1" u="sng" dirty="0"/>
              <a:t>meet in one central location </a:t>
            </a:r>
            <a:r>
              <a:rPr lang="en-US" dirty="0"/>
              <a:t>to conduct trades. The New York and American stock exchanges for stocks and the Chicago Board of Trade for commodities (wheat, corn, silver, and other raw materials) are examples of organized exchanges.</a:t>
            </a:r>
            <a:endParaRPr lang="en-EG" dirty="0"/>
          </a:p>
          <a:p>
            <a:pPr algn="just"/>
            <a:endParaRPr lang="en-EG" dirty="0"/>
          </a:p>
        </p:txBody>
      </p:sp>
    </p:spTree>
    <p:extLst>
      <p:ext uri="{BB962C8B-B14F-4D97-AF65-F5344CB8AC3E}">
        <p14:creationId xmlns:p14="http://schemas.microsoft.com/office/powerpoint/2010/main" val="2796982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C4CF-2EE4-F64B-999D-200BD3610FB1}"/>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77BA2D7A-A007-2541-91EC-3645DD81766C}"/>
              </a:ext>
            </a:extLst>
          </p:cNvPr>
          <p:cNvSpPr>
            <a:spLocks noGrp="1"/>
          </p:cNvSpPr>
          <p:nvPr>
            <p:ph idx="1"/>
          </p:nvPr>
        </p:nvSpPr>
        <p:spPr/>
        <p:txBody>
          <a:bodyPr/>
          <a:lstStyle/>
          <a:p>
            <a:pPr algn="just"/>
            <a:r>
              <a:rPr lang="en-US" b="1" dirty="0"/>
              <a:t>Over-the counter (OTC) market: </a:t>
            </a:r>
            <a:r>
              <a:rPr lang="en-US" dirty="0"/>
              <a:t>Where dealers at different locations stand ready to buy and sell securities “over the counter” to anyone who comes to them and is willing to accept their prices. </a:t>
            </a:r>
          </a:p>
          <a:p>
            <a:pPr marL="0" indent="0" algn="just">
              <a:buNone/>
            </a:pPr>
            <a:r>
              <a:rPr lang="en-US" dirty="0"/>
              <a:t>Because over-the-counter dealers are in computer contact and know the prices set by one another, the OTC market is very competitive and not very different from a market with an organized exchange.</a:t>
            </a:r>
            <a:endParaRPr lang="en-EG" dirty="0"/>
          </a:p>
          <a:p>
            <a:pPr algn="just"/>
            <a:endParaRPr lang="en-EG" dirty="0"/>
          </a:p>
        </p:txBody>
      </p:sp>
    </p:spTree>
    <p:extLst>
      <p:ext uri="{BB962C8B-B14F-4D97-AF65-F5344CB8AC3E}">
        <p14:creationId xmlns:p14="http://schemas.microsoft.com/office/powerpoint/2010/main" val="3369229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B0BD-6052-D042-8A28-72103E37AC13}"/>
              </a:ext>
            </a:extLst>
          </p:cNvPr>
          <p:cNvSpPr>
            <a:spLocks noGrp="1"/>
          </p:cNvSpPr>
          <p:nvPr>
            <p:ph type="title"/>
          </p:nvPr>
        </p:nvSpPr>
        <p:spPr/>
        <p:txBody>
          <a:bodyPr/>
          <a:lstStyle/>
          <a:p>
            <a:r>
              <a:rPr lang="en-EG" dirty="0"/>
              <a:t>4- </a:t>
            </a:r>
            <a:r>
              <a:rPr lang="en-US" b="1" dirty="0"/>
              <a:t>Money and Capital Markets</a:t>
            </a:r>
            <a:br>
              <a:rPr lang="en-EG" dirty="0"/>
            </a:br>
            <a:endParaRPr lang="en-EG" dirty="0"/>
          </a:p>
        </p:txBody>
      </p:sp>
      <p:sp>
        <p:nvSpPr>
          <p:cNvPr id="3" name="Content Placeholder 2">
            <a:extLst>
              <a:ext uri="{FF2B5EF4-FFF2-40B4-BE49-F238E27FC236}">
                <a16:creationId xmlns:a16="http://schemas.microsoft.com/office/drawing/2014/main" id="{EEFFA2F8-75C7-9545-A1F4-1EA7171FFCF3}"/>
              </a:ext>
            </a:extLst>
          </p:cNvPr>
          <p:cNvSpPr>
            <a:spLocks noGrp="1"/>
          </p:cNvSpPr>
          <p:nvPr>
            <p:ph idx="1"/>
          </p:nvPr>
        </p:nvSpPr>
        <p:spPr/>
        <p:txBody>
          <a:bodyPr/>
          <a:lstStyle/>
          <a:p>
            <a:pPr marL="0" indent="0" algn="just">
              <a:buNone/>
            </a:pPr>
            <a:r>
              <a:rPr lang="en-US" dirty="0"/>
              <a:t>Another way of distinguishing between markets is on the basis of </a:t>
            </a:r>
            <a:r>
              <a:rPr lang="en-US" i="1" u="dbl" dirty="0"/>
              <a:t>the maturity of the securities traded</a:t>
            </a:r>
            <a:r>
              <a:rPr lang="en-US" dirty="0"/>
              <a:t> in each market. </a:t>
            </a:r>
            <a:endParaRPr lang="en-EG" dirty="0"/>
          </a:p>
          <a:p>
            <a:pPr algn="just"/>
            <a:r>
              <a:rPr lang="en-US" dirty="0"/>
              <a:t>The </a:t>
            </a:r>
            <a:r>
              <a:rPr lang="en-US" b="1" dirty="0"/>
              <a:t>money market </a:t>
            </a:r>
            <a:r>
              <a:rPr lang="en-US" dirty="0"/>
              <a:t>is a financial market in which only short-term debt instruments (generally those with original maturity of less than one year) are traded</a:t>
            </a:r>
          </a:p>
          <a:p>
            <a:pPr algn="just"/>
            <a:r>
              <a:rPr lang="en-US" dirty="0"/>
              <a:t>The </a:t>
            </a:r>
            <a:r>
              <a:rPr lang="en-US" b="1" dirty="0"/>
              <a:t>capital market </a:t>
            </a:r>
            <a:r>
              <a:rPr lang="en-US" dirty="0"/>
              <a:t>is the market in which longer-term debt (generally those with original maturity of one year or greater) and equity instruments are traded. </a:t>
            </a:r>
            <a:endParaRPr lang="en-EG" dirty="0"/>
          </a:p>
          <a:p>
            <a:pPr algn="just"/>
            <a:endParaRPr lang="en-EG" dirty="0"/>
          </a:p>
        </p:txBody>
      </p:sp>
    </p:spTree>
    <p:extLst>
      <p:ext uri="{BB962C8B-B14F-4D97-AF65-F5344CB8AC3E}">
        <p14:creationId xmlns:p14="http://schemas.microsoft.com/office/powerpoint/2010/main" val="420578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BAB6-A8FF-CC4F-ADDC-2B28923A4F9B}"/>
              </a:ext>
            </a:extLst>
          </p:cNvPr>
          <p:cNvSpPr>
            <a:spLocks noGrp="1"/>
          </p:cNvSpPr>
          <p:nvPr>
            <p:ph type="title"/>
          </p:nvPr>
        </p:nvSpPr>
        <p:spPr/>
        <p:txBody>
          <a:bodyPr/>
          <a:lstStyle/>
          <a:p>
            <a:r>
              <a:rPr lang="en-EG" dirty="0"/>
              <a:t>Introduction:</a:t>
            </a:r>
          </a:p>
        </p:txBody>
      </p:sp>
      <p:sp>
        <p:nvSpPr>
          <p:cNvPr id="3" name="Content Placeholder 2">
            <a:extLst>
              <a:ext uri="{FF2B5EF4-FFF2-40B4-BE49-F238E27FC236}">
                <a16:creationId xmlns:a16="http://schemas.microsoft.com/office/drawing/2014/main" id="{80AE3C8D-5ABE-0744-9ECE-AF067CDA4835}"/>
              </a:ext>
            </a:extLst>
          </p:cNvPr>
          <p:cNvSpPr>
            <a:spLocks noGrp="1"/>
          </p:cNvSpPr>
          <p:nvPr>
            <p:ph idx="1"/>
          </p:nvPr>
        </p:nvSpPr>
        <p:spPr/>
        <p:txBody>
          <a:bodyPr/>
          <a:lstStyle/>
          <a:p>
            <a:pPr algn="just"/>
            <a:r>
              <a:rPr lang="en-US" dirty="0"/>
              <a:t>Financial Markets refers to any marketplace where the savings from several sources are mobilized towards those who need funds. They are intermediaries which direct money from savers or lenders to sellers or borrowers.</a:t>
            </a:r>
          </a:p>
          <a:p>
            <a:pPr algn="just"/>
            <a:r>
              <a:rPr lang="en-US" dirty="0"/>
              <a:t>Financial markets have an important function in the economy. They allow funds to move from people who lack productive investment opportunities to people who have such opportunities. Thus financial markets contribute to higher production and efficiency for the overall economy.</a:t>
            </a:r>
            <a:endParaRPr lang="en-EG" dirty="0"/>
          </a:p>
          <a:p>
            <a:pPr algn="just"/>
            <a:endParaRPr lang="en-EG" dirty="0"/>
          </a:p>
        </p:txBody>
      </p:sp>
    </p:spTree>
    <p:extLst>
      <p:ext uri="{BB962C8B-B14F-4D97-AF65-F5344CB8AC3E}">
        <p14:creationId xmlns:p14="http://schemas.microsoft.com/office/powerpoint/2010/main" val="155051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9A738-3D85-924D-B013-3D58434B3418}"/>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D6AC3A12-C517-F145-99B8-FACB3478953A}"/>
              </a:ext>
            </a:extLst>
          </p:cNvPr>
          <p:cNvSpPr>
            <a:spLocks noGrp="1"/>
          </p:cNvSpPr>
          <p:nvPr>
            <p:ph idx="1"/>
          </p:nvPr>
        </p:nvSpPr>
        <p:spPr/>
        <p:txBody>
          <a:bodyPr/>
          <a:lstStyle/>
          <a:p>
            <a:pPr algn="just"/>
            <a:r>
              <a:rPr lang="en-US" dirty="0"/>
              <a:t>Thus, financial markets perform the function of channeling funds from households, firms, and governments that have saved surplus funds (by spending less than their income) to those that have a shortage of funds (because they wish to spend more than their income).</a:t>
            </a:r>
            <a:endParaRPr lang="en-EG" dirty="0"/>
          </a:p>
          <a:p>
            <a:pPr algn="just"/>
            <a:endParaRPr lang="en-EG" dirty="0"/>
          </a:p>
        </p:txBody>
      </p:sp>
    </p:spTree>
    <p:extLst>
      <p:ext uri="{BB962C8B-B14F-4D97-AF65-F5344CB8AC3E}">
        <p14:creationId xmlns:p14="http://schemas.microsoft.com/office/powerpoint/2010/main" val="84823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1D42-CFB6-0A4F-AF24-A886CF44E0F4}"/>
              </a:ext>
            </a:extLst>
          </p:cNvPr>
          <p:cNvSpPr>
            <a:spLocks noGrp="1"/>
          </p:cNvSpPr>
          <p:nvPr>
            <p:ph type="title"/>
          </p:nvPr>
        </p:nvSpPr>
        <p:spPr/>
        <p:txBody>
          <a:bodyPr/>
          <a:lstStyle/>
          <a:p>
            <a:endParaRPr lang="en-EG"/>
          </a:p>
        </p:txBody>
      </p:sp>
      <p:pic>
        <p:nvPicPr>
          <p:cNvPr id="4" name="Content Placeholder 3">
            <a:extLst>
              <a:ext uri="{FF2B5EF4-FFF2-40B4-BE49-F238E27FC236}">
                <a16:creationId xmlns:a16="http://schemas.microsoft.com/office/drawing/2014/main" id="{8A1DA474-8C0D-354F-BBE2-B71D96C98E50}"/>
              </a:ext>
            </a:extLst>
          </p:cNvPr>
          <p:cNvPicPr>
            <a:picLocks noGrp="1"/>
          </p:cNvPicPr>
          <p:nvPr>
            <p:ph idx="1"/>
          </p:nvPr>
        </p:nvPicPr>
        <p:blipFill>
          <a:blip r:embed="rId2">
            <a:grayscl/>
          </a:blip>
          <a:srcRect/>
          <a:stretch>
            <a:fillRect/>
          </a:stretch>
        </p:blipFill>
        <p:spPr bwMode="auto">
          <a:xfrm>
            <a:off x="1204332" y="1973766"/>
            <a:ext cx="10114156" cy="3490332"/>
          </a:xfrm>
          <a:prstGeom prst="rect">
            <a:avLst/>
          </a:prstGeom>
          <a:noFill/>
          <a:ln w="9525">
            <a:noFill/>
            <a:miter lim="800000"/>
            <a:headEnd/>
            <a:tailEnd/>
          </a:ln>
        </p:spPr>
      </p:pic>
    </p:spTree>
    <p:extLst>
      <p:ext uri="{BB962C8B-B14F-4D97-AF65-F5344CB8AC3E}">
        <p14:creationId xmlns:p14="http://schemas.microsoft.com/office/powerpoint/2010/main" val="87594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798E-DE54-7344-A616-96B9FA049E39}"/>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979B4C9A-64CE-CC4D-8A4E-E8D2E4E03104}"/>
              </a:ext>
            </a:extLst>
          </p:cNvPr>
          <p:cNvSpPr>
            <a:spLocks noGrp="1"/>
          </p:cNvSpPr>
          <p:nvPr>
            <p:ph idx="1"/>
          </p:nvPr>
        </p:nvSpPr>
        <p:spPr/>
        <p:txBody>
          <a:bodyPr/>
          <a:lstStyle/>
          <a:p>
            <a:pPr algn="just"/>
            <a:r>
              <a:rPr lang="en-US" dirty="0"/>
              <a:t>In </a:t>
            </a:r>
            <a:r>
              <a:rPr lang="en-US" i="1" dirty="0"/>
              <a:t>direct finance </a:t>
            </a:r>
            <a:r>
              <a:rPr lang="en-US" dirty="0"/>
              <a:t>(the route at the bottom of the Figure), borrowers borrow funds directly from lenders in financial markets by selling them </a:t>
            </a:r>
            <a:r>
              <a:rPr lang="en-US" i="1" dirty="0"/>
              <a:t>securities </a:t>
            </a:r>
            <a:r>
              <a:rPr lang="en-US" dirty="0"/>
              <a:t>(also called </a:t>
            </a:r>
            <a:r>
              <a:rPr lang="en-US" i="1" dirty="0"/>
              <a:t>financial instruments</a:t>
            </a:r>
            <a:r>
              <a:rPr lang="en-US" dirty="0"/>
              <a:t>), which are claims on the borrower’s future income or assets.</a:t>
            </a:r>
            <a:endParaRPr lang="en-EG" dirty="0"/>
          </a:p>
          <a:p>
            <a:pPr algn="just"/>
            <a:r>
              <a:rPr lang="en-US" b="1" dirty="0"/>
              <a:t>Securities</a:t>
            </a:r>
            <a:r>
              <a:rPr lang="en-US" dirty="0"/>
              <a:t> are </a:t>
            </a:r>
            <a:r>
              <a:rPr lang="en-US" b="1" dirty="0"/>
              <a:t>assets</a:t>
            </a:r>
            <a:r>
              <a:rPr lang="en-US" dirty="0"/>
              <a:t> for the person who </a:t>
            </a:r>
            <a:r>
              <a:rPr lang="en-US" b="1" dirty="0"/>
              <a:t>buys</a:t>
            </a:r>
            <a:r>
              <a:rPr lang="en-US" dirty="0"/>
              <a:t> them but </a:t>
            </a:r>
            <a:r>
              <a:rPr lang="en-US" b="1" dirty="0"/>
              <a:t>liabilities</a:t>
            </a:r>
            <a:r>
              <a:rPr lang="en-US" dirty="0"/>
              <a:t> for the individual or firm that </a:t>
            </a:r>
            <a:r>
              <a:rPr lang="en-US" b="1" dirty="0"/>
              <a:t>sells</a:t>
            </a:r>
            <a:r>
              <a:rPr lang="en-US" dirty="0"/>
              <a:t> them. For example, if General Motors needs to borrow funds to pay for a new factory to manufacture electric cars, it might borrow the funds from savers by selling them </a:t>
            </a:r>
            <a:r>
              <a:rPr lang="en-US" i="1" dirty="0"/>
              <a:t>bonds</a:t>
            </a:r>
            <a:r>
              <a:rPr lang="en-US" dirty="0"/>
              <a:t>, debt securities that promise to make payments periodically for a specified period of time.</a:t>
            </a:r>
            <a:endParaRPr lang="en-EG" dirty="0"/>
          </a:p>
          <a:p>
            <a:pPr algn="just"/>
            <a:endParaRPr lang="en-EG" dirty="0"/>
          </a:p>
        </p:txBody>
      </p:sp>
    </p:spTree>
    <p:extLst>
      <p:ext uri="{BB962C8B-B14F-4D97-AF65-F5344CB8AC3E}">
        <p14:creationId xmlns:p14="http://schemas.microsoft.com/office/powerpoint/2010/main" val="285482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B8E70-3B92-2C4E-B5FA-657286936CE3}"/>
              </a:ext>
            </a:extLst>
          </p:cNvPr>
          <p:cNvSpPr>
            <a:spLocks noGrp="1"/>
          </p:cNvSpPr>
          <p:nvPr>
            <p:ph type="title"/>
          </p:nvPr>
        </p:nvSpPr>
        <p:spPr/>
        <p:txBody>
          <a:bodyPr/>
          <a:lstStyle/>
          <a:p>
            <a:r>
              <a:rPr lang="en-US" b="1" dirty="0"/>
              <a:t>Structure of Financial Markets:</a:t>
            </a:r>
            <a:br>
              <a:rPr lang="en-EG" dirty="0"/>
            </a:br>
            <a:endParaRPr lang="en-EG" dirty="0"/>
          </a:p>
        </p:txBody>
      </p:sp>
      <p:sp>
        <p:nvSpPr>
          <p:cNvPr id="3" name="Content Placeholder 2">
            <a:extLst>
              <a:ext uri="{FF2B5EF4-FFF2-40B4-BE49-F238E27FC236}">
                <a16:creationId xmlns:a16="http://schemas.microsoft.com/office/drawing/2014/main" id="{B1423D02-B8AB-8743-BDF4-1019CB398BE9}"/>
              </a:ext>
            </a:extLst>
          </p:cNvPr>
          <p:cNvSpPr>
            <a:spLocks noGrp="1"/>
          </p:cNvSpPr>
          <p:nvPr>
            <p:ph idx="1"/>
          </p:nvPr>
        </p:nvSpPr>
        <p:spPr/>
        <p:txBody>
          <a:bodyPr>
            <a:normAutofit/>
          </a:bodyPr>
          <a:lstStyle/>
          <a:p>
            <a:pPr marL="0" indent="0" algn="just">
              <a:buNone/>
            </a:pPr>
            <a:r>
              <a:rPr lang="en-US" b="1" dirty="0"/>
              <a:t>1- Debt and Equity Markets:</a:t>
            </a:r>
          </a:p>
          <a:p>
            <a:pPr marL="0" indent="0" algn="just">
              <a:buNone/>
            </a:pPr>
            <a:r>
              <a:rPr lang="en-US" dirty="0"/>
              <a:t>A firm or an individual can obtain funds in a financial market in two ways. </a:t>
            </a:r>
            <a:endParaRPr lang="en-EG" dirty="0"/>
          </a:p>
          <a:p>
            <a:pPr lvl="0" algn="just"/>
            <a:r>
              <a:rPr lang="en-US" dirty="0"/>
              <a:t>By issuing a </a:t>
            </a:r>
            <a:r>
              <a:rPr lang="en-US" b="1" dirty="0"/>
              <a:t>debt</a:t>
            </a:r>
            <a:r>
              <a:rPr lang="en-US" dirty="0"/>
              <a:t> instrument, such as a bond or a mortgage, which is a contractual agreement by the borrower to pay the holder of the instrument fixed money amounts at regular intervals (interest and principal payments) until a specified date (the maturity date), when a final payment is made. </a:t>
            </a:r>
            <a:endParaRPr lang="en-EG" dirty="0"/>
          </a:p>
          <a:p>
            <a:pPr marL="0" indent="0" algn="just">
              <a:buNone/>
            </a:pPr>
            <a:endParaRPr lang="en-EG" dirty="0"/>
          </a:p>
          <a:p>
            <a:pPr marL="0" indent="0" algn="just">
              <a:buNone/>
            </a:pPr>
            <a:endParaRPr lang="en-EG" dirty="0"/>
          </a:p>
          <a:p>
            <a:pPr algn="just"/>
            <a:endParaRPr lang="en-EG" dirty="0"/>
          </a:p>
        </p:txBody>
      </p:sp>
    </p:spTree>
    <p:extLst>
      <p:ext uri="{BB962C8B-B14F-4D97-AF65-F5344CB8AC3E}">
        <p14:creationId xmlns:p14="http://schemas.microsoft.com/office/powerpoint/2010/main" val="278009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A007-8B7A-5343-8BE2-BD102A4D4129}"/>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B7042F19-E26A-DD48-B025-B4153A1122DF}"/>
              </a:ext>
            </a:extLst>
          </p:cNvPr>
          <p:cNvSpPr>
            <a:spLocks noGrp="1"/>
          </p:cNvSpPr>
          <p:nvPr>
            <p:ph idx="1"/>
          </p:nvPr>
        </p:nvSpPr>
        <p:spPr/>
        <p:txBody>
          <a:bodyPr/>
          <a:lstStyle/>
          <a:p>
            <a:r>
              <a:rPr lang="en-US" dirty="0"/>
              <a:t>A debt instrument is </a:t>
            </a:r>
            <a:r>
              <a:rPr lang="en-US" b="1" dirty="0"/>
              <a:t>short-term </a:t>
            </a:r>
            <a:r>
              <a:rPr lang="en-US" dirty="0"/>
              <a:t>if its maturity is less than a year and </a:t>
            </a:r>
            <a:r>
              <a:rPr lang="en-US" b="1" dirty="0"/>
              <a:t>long-term </a:t>
            </a:r>
            <a:r>
              <a:rPr lang="en-US" dirty="0"/>
              <a:t>if its maturity is ten years or longer. Debt instruments with a maturity between one and ten years are said to be </a:t>
            </a:r>
            <a:r>
              <a:rPr lang="en-US" b="1" dirty="0"/>
              <a:t>intermediate-term</a:t>
            </a:r>
            <a:r>
              <a:rPr lang="en-US" dirty="0"/>
              <a:t>.</a:t>
            </a:r>
            <a:endParaRPr lang="en-EG" dirty="0"/>
          </a:p>
          <a:p>
            <a:endParaRPr lang="en-EG" dirty="0"/>
          </a:p>
        </p:txBody>
      </p:sp>
    </p:spTree>
    <p:extLst>
      <p:ext uri="{BB962C8B-B14F-4D97-AF65-F5344CB8AC3E}">
        <p14:creationId xmlns:p14="http://schemas.microsoft.com/office/powerpoint/2010/main" val="313527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2E15-8435-7B4C-A2E9-AB5D4E6B958F}"/>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E725F4F4-5C41-F54B-9CE5-4A852E9A38EB}"/>
              </a:ext>
            </a:extLst>
          </p:cNvPr>
          <p:cNvSpPr>
            <a:spLocks noGrp="1"/>
          </p:cNvSpPr>
          <p:nvPr>
            <p:ph idx="1"/>
          </p:nvPr>
        </p:nvSpPr>
        <p:spPr/>
        <p:txBody>
          <a:bodyPr/>
          <a:lstStyle/>
          <a:p>
            <a:pPr lvl="0" algn="just"/>
            <a:r>
              <a:rPr lang="en-US" dirty="0"/>
              <a:t>By issuing </a:t>
            </a:r>
            <a:r>
              <a:rPr lang="en-US" b="1" dirty="0"/>
              <a:t>equities</a:t>
            </a:r>
            <a:r>
              <a:rPr lang="en-US" dirty="0"/>
              <a:t>, such as common stock, which are claims to share in the net income and the assets of a business. </a:t>
            </a:r>
            <a:endParaRPr lang="en-EG" dirty="0"/>
          </a:p>
          <a:p>
            <a:pPr lvl="0" algn="just"/>
            <a:r>
              <a:rPr lang="en-US" dirty="0"/>
              <a:t>Equities often make periodic payments (</a:t>
            </a:r>
            <a:r>
              <a:rPr lang="en-US" b="1" dirty="0"/>
              <a:t>dividends</a:t>
            </a:r>
            <a:r>
              <a:rPr lang="en-US" dirty="0"/>
              <a:t>) to their holders and are considered long-term securities because they have no maturity date. In addition, stockholders have the right to vote on issues important to the firm and to elect its directors.</a:t>
            </a:r>
            <a:endParaRPr lang="en-EG" dirty="0"/>
          </a:p>
          <a:p>
            <a:pPr marL="0" indent="0" algn="just">
              <a:buNone/>
            </a:pPr>
            <a:endParaRPr lang="en-EG" dirty="0"/>
          </a:p>
          <a:p>
            <a:pPr algn="just"/>
            <a:endParaRPr lang="en-EG" dirty="0"/>
          </a:p>
        </p:txBody>
      </p:sp>
    </p:spTree>
    <p:extLst>
      <p:ext uri="{BB962C8B-B14F-4D97-AF65-F5344CB8AC3E}">
        <p14:creationId xmlns:p14="http://schemas.microsoft.com/office/powerpoint/2010/main" val="404927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0D28-8272-784C-802C-395BD9832434}"/>
              </a:ext>
            </a:extLst>
          </p:cNvPr>
          <p:cNvSpPr>
            <a:spLocks noGrp="1"/>
          </p:cNvSpPr>
          <p:nvPr>
            <p:ph type="title"/>
          </p:nvPr>
        </p:nvSpPr>
        <p:spPr/>
        <p:txBody>
          <a:bodyPr/>
          <a:lstStyle/>
          <a:p>
            <a:endParaRPr lang="en-EG"/>
          </a:p>
        </p:txBody>
      </p:sp>
      <p:sp>
        <p:nvSpPr>
          <p:cNvPr id="3" name="Content Placeholder 2">
            <a:extLst>
              <a:ext uri="{FF2B5EF4-FFF2-40B4-BE49-F238E27FC236}">
                <a16:creationId xmlns:a16="http://schemas.microsoft.com/office/drawing/2014/main" id="{38A22296-F6C7-F74B-884B-1E1B664D294C}"/>
              </a:ext>
            </a:extLst>
          </p:cNvPr>
          <p:cNvSpPr>
            <a:spLocks noGrp="1"/>
          </p:cNvSpPr>
          <p:nvPr>
            <p:ph idx="1"/>
          </p:nvPr>
        </p:nvSpPr>
        <p:spPr/>
        <p:txBody>
          <a:bodyPr/>
          <a:lstStyle/>
          <a:p>
            <a:r>
              <a:rPr lang="en-US" b="1" u="sng" dirty="0"/>
              <a:t>The main disadvantage of owning a corporation’s equities rather than its debt </a:t>
            </a:r>
            <a:r>
              <a:rPr lang="en-US" dirty="0"/>
              <a:t>is that an equity holder is a </a:t>
            </a:r>
            <a:r>
              <a:rPr lang="en-US" i="1" dirty="0"/>
              <a:t>residual claimant</a:t>
            </a:r>
            <a:r>
              <a:rPr lang="en-US" dirty="0"/>
              <a:t>; that is, the corporation must pay all its debt holders before it pays its equity holders. </a:t>
            </a:r>
          </a:p>
          <a:p>
            <a:r>
              <a:rPr lang="en-US" b="1" u="sng" dirty="0"/>
              <a:t>The advantage of holding equities is that equity holders benefit directly from any increases in the corporation’s profitability or asset value</a:t>
            </a:r>
            <a:r>
              <a:rPr lang="en-US" dirty="0"/>
              <a:t>. Debt holders do not share in this benefit, because their dollar payments are fixed. </a:t>
            </a:r>
            <a:endParaRPr lang="en-EG" dirty="0"/>
          </a:p>
          <a:p>
            <a:endParaRPr lang="en-EG" dirty="0"/>
          </a:p>
        </p:txBody>
      </p:sp>
    </p:spTree>
    <p:extLst>
      <p:ext uri="{BB962C8B-B14F-4D97-AF65-F5344CB8AC3E}">
        <p14:creationId xmlns:p14="http://schemas.microsoft.com/office/powerpoint/2010/main" val="20226551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55</TotalTime>
  <Words>898</Words>
  <Application>Microsoft Macintosh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Wingdings</vt:lpstr>
      <vt:lpstr>Gallery</vt:lpstr>
      <vt:lpstr> Analyzing the Financial System </vt:lpstr>
      <vt:lpstr>Introduction:</vt:lpstr>
      <vt:lpstr>PowerPoint Presentation</vt:lpstr>
      <vt:lpstr>PowerPoint Presentation</vt:lpstr>
      <vt:lpstr>PowerPoint Presentation</vt:lpstr>
      <vt:lpstr>Structure of Financial Markets: </vt:lpstr>
      <vt:lpstr>PowerPoint Presentation</vt:lpstr>
      <vt:lpstr>PowerPoint Presentation</vt:lpstr>
      <vt:lpstr>PowerPoint Presentation</vt:lpstr>
      <vt:lpstr>2- Primary and Secondary Markets: </vt:lpstr>
      <vt:lpstr>PowerPoint Presentation</vt:lpstr>
      <vt:lpstr>3- Exchanges and Over-the-Counter Markets </vt:lpstr>
      <vt:lpstr>PowerPoint Presentation</vt:lpstr>
      <vt:lpstr>4- Money and Capital Markets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Analyzing the Financial System </dc:title>
  <dc:creator>noha abozeid</dc:creator>
  <cp:lastModifiedBy>noha abozeid</cp:lastModifiedBy>
  <cp:revision>6</cp:revision>
  <dcterms:created xsi:type="dcterms:W3CDTF">2020-11-06T15:48:52Z</dcterms:created>
  <dcterms:modified xsi:type="dcterms:W3CDTF">2020-11-25T18:31:01Z</dcterms:modified>
</cp:coreProperties>
</file>